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954" r:id="rId2"/>
    <p:sldId id="963" r:id="rId3"/>
    <p:sldId id="379" r:id="rId4"/>
    <p:sldId id="378" r:id="rId5"/>
    <p:sldId id="955" r:id="rId6"/>
    <p:sldId id="958" r:id="rId7"/>
    <p:sldId id="956" r:id="rId8"/>
    <p:sldId id="384" r:id="rId9"/>
    <p:sldId id="957" r:id="rId10"/>
    <p:sldId id="259" r:id="rId11"/>
    <p:sldId id="959" r:id="rId12"/>
    <p:sldId id="257" r:id="rId13"/>
    <p:sldId id="258" r:id="rId14"/>
    <p:sldId id="380" r:id="rId15"/>
    <p:sldId id="260" r:id="rId16"/>
    <p:sldId id="261" r:id="rId17"/>
    <p:sldId id="279" r:id="rId18"/>
    <p:sldId id="339" r:id="rId19"/>
    <p:sldId id="340" r:id="rId20"/>
    <p:sldId id="953" r:id="rId21"/>
    <p:sldId id="960" r:id="rId22"/>
    <p:sldId id="961" r:id="rId23"/>
    <p:sldId id="338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 autoAdjust="0"/>
    <p:restoredTop sz="88047" autoAdjust="0"/>
  </p:normalViewPr>
  <p:slideViewPr>
    <p:cSldViewPr snapToGrid="0">
      <p:cViewPr varScale="1">
        <p:scale>
          <a:sx n="97" d="100"/>
          <a:sy n="97" d="100"/>
        </p:scale>
        <p:origin x="2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C%9D%B4%ED%81%AC%EB%A1%9C%EC%BB%A8%ED%8A%B8%EB%A1%A4%EB%9F%A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u.wiki/w/%ED%94%84%EB%A1%9C%EA%B7%B8%EB%9E%98%EB%B0%8D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컴퓨터가 </a:t>
            </a:r>
            <a:r>
              <a:rPr lang="ko-KR" altLang="en-US" dirty="0" err="1"/>
              <a:t>뭔지</a:t>
            </a:r>
            <a:r>
              <a:rPr lang="ko-KR" altLang="en-US" dirty="0"/>
              <a:t> 정의를 내릴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컴퓨터가 </a:t>
            </a:r>
            <a:r>
              <a:rPr lang="ko-KR" altLang="en-US" dirty="0" err="1"/>
              <a:t>하는일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우리는 앞으로 컴퓨터에 대해서 배울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87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이렇게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아까 설명 특수목적으로 사용가능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2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아까랑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비슷하지 않나</a:t>
            </a:r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?</a:t>
            </a: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맞습니다</a:t>
            </a:r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…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아두이노는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임베디드 시스템의 한가지 예 입니다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MCU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가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어떤부분일까요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지금은 잘 안보이겠지만 눈에 익음 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이과정이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끝날때는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뭐가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뭔지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알수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있읅섭니다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간단한 초소형 컴퓨터 기판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에 이런저런 기능을 할 수 있도록 </a:t>
            </a:r>
            <a:r>
              <a:rPr lang="ko-KR" altLang="en-US" b="0" i="0" u="none" strike="noStrike" dirty="0">
                <a:effectLst/>
                <a:latin typeface="Pretendard JP"/>
                <a:hlinkClick r:id="rId4" tooltip="프로그래밍"/>
              </a:rPr>
              <a:t>프로그래밍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을 하여 다양한 기계나 작업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작품에 써먹는 경우가 많은데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그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것들 중에서도 교육에 특화되어 특히 더 쉬운 사용법을 제공함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라이브러리가 풍부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여러 프로젝트 예제 가 많음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0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CC16-58B5-1894-0A92-D311FDE6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C1715-713D-F4BB-695B-ABB869ABE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C76DEE-331F-27DB-F6CF-435EA184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C07922-3549-660D-064C-F594E2D97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6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아두이노를</a:t>
            </a:r>
            <a:r>
              <a:rPr lang="ko-KR" altLang="en-US" dirty="0"/>
              <a:t> 어떻게 사용을 하나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우리가 컴퓨터를 사용하기 위해서는 필수 적으로 모니터가 필요하고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 등등 기타 주변 장치가 필수다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주변 장치가 없어도 전원 버튼을 누르면 컴퓨터는 작동을 한다</a:t>
            </a:r>
            <a:r>
              <a:rPr lang="en-US" altLang="ko-KR" dirty="0"/>
              <a:t>;;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6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mcu</a:t>
            </a:r>
            <a:r>
              <a:rPr lang="ko-KR" altLang="en-US" dirty="0"/>
              <a:t>도 아까 설명했던 것 처럼 매우 작은 하나의 컴퓨터다 전원을 넣으면 클럭이 동작하고 </a:t>
            </a:r>
            <a:r>
              <a:rPr lang="en-US" altLang="ko-KR" dirty="0" err="1"/>
              <a:t>mcu</a:t>
            </a:r>
            <a:r>
              <a:rPr lang="ko-KR" altLang="en-US" dirty="0"/>
              <a:t>는 동작한다 하지만 이런 상황은 아무 쓸모가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mcu</a:t>
            </a:r>
            <a:r>
              <a:rPr lang="ko-KR" altLang="en-US" dirty="0"/>
              <a:t>도 컴퓨터와 같이 주변장치와 함께 쓰이는데 보통 센서</a:t>
            </a:r>
            <a:r>
              <a:rPr lang="en-US" altLang="ko-KR" dirty="0"/>
              <a:t>, </a:t>
            </a:r>
            <a:r>
              <a:rPr lang="ko-KR" altLang="en-US" dirty="0" err="1"/>
              <a:t>통신모듈</a:t>
            </a:r>
            <a:r>
              <a:rPr lang="en-US" altLang="ko-KR" dirty="0"/>
              <a:t>,</a:t>
            </a:r>
            <a:r>
              <a:rPr lang="ko-KR" altLang="en-US" dirty="0"/>
              <a:t> 스위치 등과 </a:t>
            </a:r>
            <a:r>
              <a:rPr lang="ko-KR" altLang="en-US" dirty="0" err="1"/>
              <a:t>함꼐</a:t>
            </a:r>
            <a:r>
              <a:rPr lang="ko-KR" altLang="en-US" dirty="0"/>
              <a:t> 쓰인다</a:t>
            </a:r>
            <a:r>
              <a:rPr lang="en-US" altLang="ko-KR" dirty="0"/>
              <a:t>;;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아까 예시</a:t>
            </a:r>
            <a:r>
              <a:rPr lang="en-US" altLang="ko-KR" dirty="0"/>
              <a:t> </a:t>
            </a:r>
            <a:r>
              <a:rPr lang="ko-KR" altLang="en-US" dirty="0"/>
              <a:t>선풍기를 만들려면 </a:t>
            </a:r>
            <a:r>
              <a:rPr lang="ko-KR" altLang="en-US" dirty="0" err="1"/>
              <a:t>아두이노에</a:t>
            </a:r>
            <a:r>
              <a:rPr lang="ko-KR" altLang="en-US" dirty="0"/>
              <a:t> 모터와 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, </a:t>
            </a:r>
            <a:r>
              <a:rPr lang="ko-KR" altLang="en-US" dirty="0"/>
              <a:t>배터리를 연결해서 사용하면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6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집에 </a:t>
            </a:r>
            <a:r>
              <a:rPr lang="ko-KR" altLang="en-US" dirty="0" err="1"/>
              <a:t>들어갈때</a:t>
            </a:r>
            <a:r>
              <a:rPr lang="ko-KR" altLang="en-US" dirty="0"/>
              <a:t> 자동으로 불이 켜지는 장치를 만들고 싶다 어떻게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타이머 이용 </a:t>
            </a:r>
            <a:endParaRPr lang="en-US" altLang="ko-KR" dirty="0"/>
          </a:p>
          <a:p>
            <a:r>
              <a:rPr lang="ko-KR" altLang="en-US" dirty="0"/>
              <a:t>컴퓨터를 </a:t>
            </a:r>
            <a:r>
              <a:rPr lang="ko-KR" altLang="en-US" dirty="0" err="1"/>
              <a:t>쓰는건</a:t>
            </a:r>
            <a:r>
              <a:rPr lang="ko-KR" altLang="en-US" dirty="0"/>
              <a:t> 과하다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10</a:t>
            </a:r>
            <a:r>
              <a:rPr lang="ko-KR" altLang="en-US" dirty="0" err="1"/>
              <a:t>초동안</a:t>
            </a:r>
            <a:r>
              <a:rPr lang="ko-KR" altLang="en-US" dirty="0"/>
              <a:t> 켜졌다가 꺼지는 장치는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아두이노가</a:t>
            </a:r>
            <a:r>
              <a:rPr lang="ko-KR" altLang="en-US" dirty="0"/>
              <a:t> 쓰인다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출석 </a:t>
            </a:r>
            <a:r>
              <a:rPr lang="ko-KR" altLang="en-US" dirty="0" err="1"/>
              <a:t>비콘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아두이노에서</a:t>
            </a:r>
            <a:r>
              <a:rPr lang="ko-KR" altLang="en-US" dirty="0"/>
              <a:t> 쓰이는 </a:t>
            </a:r>
            <a:r>
              <a:rPr lang="en-US" altLang="ko-KR" dirty="0" err="1"/>
              <a:t>avr</a:t>
            </a:r>
            <a:r>
              <a:rPr lang="en-US" altLang="ko-KR" dirty="0"/>
              <a:t>, arm </a:t>
            </a:r>
            <a:r>
              <a:rPr lang="ko-KR" altLang="en-US" dirty="0"/>
              <a:t>등은 그 자체로도 충분한 성능을 내지만 산업용</a:t>
            </a:r>
            <a:r>
              <a:rPr lang="en-US" altLang="ko-KR" dirty="0"/>
              <a:t>, </a:t>
            </a:r>
            <a:r>
              <a:rPr lang="ko-KR" altLang="en-US" dirty="0"/>
              <a:t>자동차용</a:t>
            </a:r>
            <a:r>
              <a:rPr lang="en-US" altLang="ko-KR" dirty="0"/>
              <a:t>, </a:t>
            </a:r>
            <a:r>
              <a:rPr lang="ko-KR" altLang="en-US" dirty="0"/>
              <a:t>군사용 등으로 </a:t>
            </a:r>
            <a:r>
              <a:rPr lang="ko-KR" altLang="en-US" dirty="0" err="1"/>
              <a:t>사용할수</a:t>
            </a:r>
            <a:r>
              <a:rPr lang="ko-KR" altLang="en-US" dirty="0"/>
              <a:t> 있는 상위버전이 존재함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03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1D2F-121D-DD24-2855-9ACE9F98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7523B5-1858-6847-03A1-48E13D974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EF9575-0A27-1F68-726C-A81313E5B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MCU(Micro control unit)</a:t>
            </a:r>
            <a:r>
              <a:rPr lang="ko-KR" altLang="en-US" dirty="0"/>
              <a:t>의 약자</a:t>
            </a:r>
            <a:r>
              <a:rPr lang="en-US" altLang="ko-KR" dirty="0"/>
              <a:t>,</a:t>
            </a:r>
            <a:r>
              <a:rPr lang="ko-KR" altLang="en-US" dirty="0"/>
              <a:t> 컴퓨터 메인보드의 모든 기능이 담긴 하나의 조그만 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배울 </a:t>
            </a:r>
            <a:r>
              <a:rPr lang="ko-KR" altLang="en-US" dirty="0" err="1"/>
              <a:t>아두이노가</a:t>
            </a:r>
            <a:r>
              <a:rPr lang="ko-KR" altLang="en-US" dirty="0"/>
              <a:t> </a:t>
            </a:r>
            <a:r>
              <a:rPr lang="en-US" altLang="ko-KR" dirty="0" err="1"/>
              <a:t>mcu</a:t>
            </a:r>
            <a:r>
              <a:rPr lang="ko-KR" altLang="en-US" dirty="0"/>
              <a:t>이냐</a:t>
            </a:r>
            <a:r>
              <a:rPr lang="en-US" altLang="ko-KR" dirty="0"/>
              <a:t>? </a:t>
            </a:r>
            <a:r>
              <a:rPr lang="ko-KR" altLang="en-US" dirty="0"/>
              <a:t>아니다</a:t>
            </a:r>
            <a:r>
              <a:rPr lang="en-US" altLang="ko-KR" dirty="0"/>
              <a:t>, </a:t>
            </a:r>
            <a:r>
              <a:rPr lang="ko-KR" altLang="en-US" dirty="0" err="1"/>
              <a:t>아두이노는</a:t>
            </a:r>
            <a:r>
              <a:rPr lang="ko-KR" altLang="en-US" dirty="0"/>
              <a:t> </a:t>
            </a:r>
            <a:r>
              <a:rPr lang="en-US" altLang="ko-KR" dirty="0" err="1"/>
              <a:t>mcu</a:t>
            </a:r>
            <a:r>
              <a:rPr lang="ko-KR" altLang="en-US" dirty="0"/>
              <a:t>와 부가회로를 포함한 전자기판이다</a:t>
            </a:r>
            <a:r>
              <a:rPr lang="en-US" altLang="ko-KR" dirty="0"/>
              <a:t>. </a:t>
            </a:r>
            <a:r>
              <a:rPr lang="ko-KR" altLang="en-US" dirty="0"/>
              <a:t>여기에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부트로더라는</a:t>
            </a:r>
            <a:r>
              <a:rPr lang="ko-KR" altLang="en-US" dirty="0"/>
              <a:t> 특별한 프로그램이 적재된 보드를 </a:t>
            </a:r>
            <a:r>
              <a:rPr lang="ko-KR" altLang="en-US" dirty="0" err="1"/>
              <a:t>아두이노라고</a:t>
            </a:r>
            <a:r>
              <a:rPr lang="ko-KR" altLang="en-US" dirty="0"/>
              <a:t> 칭한다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mcu</a:t>
            </a:r>
            <a:r>
              <a:rPr lang="ko-KR" altLang="en-US" dirty="0"/>
              <a:t>의 메모리 크기는 매우 제한적</a:t>
            </a:r>
            <a:r>
              <a:rPr lang="en-US" altLang="ko-KR" dirty="0"/>
              <a:t>, </a:t>
            </a:r>
            <a:r>
              <a:rPr lang="ko-KR" altLang="en-US" dirty="0" err="1"/>
              <a:t>아껴서야한다</a:t>
            </a:r>
            <a:r>
              <a:rPr lang="en-US" altLang="ko-KR" dirty="0"/>
              <a:t>. </a:t>
            </a:r>
            <a:r>
              <a:rPr lang="ko-KR" altLang="en-US" dirty="0"/>
              <a:t>자료형의 선언을 타이트하게 </a:t>
            </a:r>
            <a:r>
              <a:rPr lang="ko-KR" altLang="en-US" dirty="0" err="1"/>
              <a:t>해야한다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우리가 사용하게 될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en-US" altLang="ko-KR" dirty="0"/>
              <a:t> </a:t>
            </a:r>
            <a:r>
              <a:rPr lang="ko-KR" altLang="en-US" dirty="0"/>
              <a:t>보드의 메인 칩인 </a:t>
            </a:r>
            <a:r>
              <a:rPr lang="en-US" altLang="ko-KR" dirty="0"/>
              <a:t>ATmege328p</a:t>
            </a:r>
            <a:r>
              <a:rPr lang="ko-KR" altLang="en-US" dirty="0"/>
              <a:t>의 플래쉬 메모리 크기는 </a:t>
            </a:r>
            <a:r>
              <a:rPr lang="en-US" altLang="ko-KR" dirty="0"/>
              <a:t>32</a:t>
            </a:r>
            <a:r>
              <a:rPr lang="ko-KR" altLang="en-US" dirty="0"/>
              <a:t>킬로 바이트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크기가 얼마나 </a:t>
            </a:r>
            <a:r>
              <a:rPr lang="ko-KR" altLang="en-US" dirty="0" err="1"/>
              <a:t>작은지</a:t>
            </a:r>
            <a:r>
              <a:rPr lang="ko-KR" altLang="en-US" dirty="0"/>
              <a:t> 느껴보기 위해 여러분들은 컴퓨터에서 아무 그림 파일을 클릭하여 크기를 확인하기 바란다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904BA-15C6-B851-63C0-5340AD14C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5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컴퓨터가 </a:t>
            </a:r>
            <a:r>
              <a:rPr lang="ko-KR" altLang="en-US" dirty="0" err="1"/>
              <a:t>뭔지</a:t>
            </a:r>
            <a:r>
              <a:rPr lang="ko-KR" altLang="en-US" dirty="0"/>
              <a:t> 정의를 내릴 수 있나요</a:t>
            </a:r>
            <a:endParaRPr lang="en-US" altLang="ko-KR" dirty="0"/>
          </a:p>
          <a:p>
            <a:r>
              <a:rPr lang="ko-KR" altLang="en-US" dirty="0"/>
              <a:t>우리는 앞으로 컴퓨터에 대해서 배울 것</a:t>
            </a:r>
            <a:endParaRPr lang="en-US" altLang="ko-KR" dirty="0"/>
          </a:p>
          <a:p>
            <a:r>
              <a:rPr lang="ko-KR" altLang="en-US" dirty="0"/>
              <a:t>컴퓨터는 </a:t>
            </a:r>
            <a:r>
              <a:rPr lang="ko-KR" altLang="en-US" dirty="0" err="1"/>
              <a:t>입력값을</a:t>
            </a:r>
            <a:r>
              <a:rPr lang="ko-KR" altLang="en-US" dirty="0"/>
              <a:t> 계산해서 출력해주는 장치</a:t>
            </a:r>
            <a:endParaRPr lang="en-US" altLang="ko-KR" dirty="0"/>
          </a:p>
          <a:p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5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기부하라고 나오는데 </a:t>
            </a:r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프로그램 설치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8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E73A-5ADA-336A-CF14-5779878E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2C35A-3F14-03E1-F7B9-121DC2662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12681-4BFE-51E7-ED68-8D32FC3A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40F5-7099-39F2-06F6-EC5E64E2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05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51B-E101-D915-39FC-E11D3337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DCFD0-E0EC-967C-A2BD-271371C2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631B3-9843-4A8C-3E4C-F79C33954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295D2-B8CB-152D-EB3A-4DCDF1221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28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918C-46F7-1C98-DAE7-91FC5CB0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4C3BE-F65E-551C-C080-F759121B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CF9D5-597A-85CA-04D7-3402E6573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C8296-30AA-D1AD-61D0-A9F604D33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03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E2CF-961C-1260-8A02-445E595F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BC8FA6-A27F-78C8-6403-540A7489B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89AFE-C3A2-1246-7D6A-21D686962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108ED-FD59-2F80-832F-12B78ECEF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</a:t>
            </a:r>
            <a:r>
              <a:rPr lang="ko-KR" altLang="en-US" dirty="0" err="1"/>
              <a:t>어떤게</a:t>
            </a:r>
            <a:r>
              <a:rPr lang="ko-KR" altLang="en-US" dirty="0"/>
              <a:t> 있을까요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아두이노는</a:t>
            </a:r>
            <a:r>
              <a:rPr lang="ko-KR" altLang="en-US" dirty="0"/>
              <a:t> 어디에 속할까요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0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신재생에너지 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IoT 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개발자 입문 과정 </a:t>
            </a:r>
            <a:endParaRPr lang="en-US" altLang="ko-KR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 글만 </a:t>
            </a:r>
            <a:r>
              <a:rPr lang="ko-KR" altLang="en-US" b="0" i="0" dirty="0" err="1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어떤게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있을까요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7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기기만 </a:t>
            </a:r>
            <a:r>
              <a:rPr lang="en-US" altLang="ko-KR" dirty="0"/>
              <a:t>IOT</a:t>
            </a:r>
            <a:r>
              <a:rPr lang="ko-KR" altLang="en-US" dirty="0"/>
              <a:t>라고 </a:t>
            </a:r>
            <a:r>
              <a:rPr lang="ko-KR" altLang="en-US" dirty="0" err="1"/>
              <a:t>하는게</a:t>
            </a:r>
            <a:r>
              <a:rPr lang="ko-KR" altLang="en-US" dirty="0"/>
              <a:t> 아니라 이런 앱이나 서버 등 전체 시스템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7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임베디드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IoT</a:t>
            </a:r>
            <a:r>
              <a:rPr lang="ko-KR" altLang="en-US" dirty="0"/>
              <a:t>가 큰 개념이라면 임베디드는 </a:t>
            </a:r>
            <a:r>
              <a:rPr lang="en-US" altLang="ko-KR" dirty="0"/>
              <a:t>IoT</a:t>
            </a:r>
            <a:r>
              <a:rPr lang="ko-KR" altLang="en-US" dirty="0"/>
              <a:t>를 실현하는 기술 분야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보니깐</a:t>
            </a:r>
            <a:r>
              <a:rPr lang="ko-KR" altLang="en-US" dirty="0"/>
              <a:t> 감이 잘 </a:t>
            </a:r>
            <a:r>
              <a:rPr lang="ko-KR" altLang="en-US" dirty="0" err="1"/>
              <a:t>안오시죠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1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임베디드 시스템은 컴퓨터의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에 해당되는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MCU</a:t>
            </a:r>
          </a:p>
          <a:p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각종 전자부품과 이를 연결해주는 전자회로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,,, 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그것들을 한곳에 모아두는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PCB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로 구성</a:t>
            </a:r>
            <a:endParaRPr lang="en-US" altLang="ko-KR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Printed Circuit Board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7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리모컨이나 장난감 분해</a:t>
            </a:r>
            <a:endParaRPr lang="en-US" altLang="ko-KR" dirty="0"/>
          </a:p>
          <a:p>
            <a:r>
              <a:rPr lang="ko-KR" altLang="en-US" dirty="0" err="1"/>
              <a:t>납똄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0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정리 한번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왼쪽에 </a:t>
            </a:r>
            <a:r>
              <a:rPr lang="ko-KR" altLang="en-US" dirty="0" err="1"/>
              <a:t>보이는게</a:t>
            </a:r>
            <a:r>
              <a:rPr lang="ko-KR" altLang="en-US" dirty="0"/>
              <a:t> 우리가 쓰는 컴퓨터의 메인보드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오른쪽이 </a:t>
            </a:r>
            <a:r>
              <a:rPr lang="en-US" altLang="ko-KR" dirty="0" err="1"/>
              <a:t>mcu</a:t>
            </a:r>
            <a:r>
              <a:rPr lang="en-US" altLang="ko-KR" dirty="0"/>
              <a:t> </a:t>
            </a:r>
            <a:r>
              <a:rPr lang="ko-KR" altLang="en-US" dirty="0"/>
              <a:t>보드입니다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가운데가 </a:t>
            </a:r>
            <a:r>
              <a:rPr lang="en-US" altLang="ko-KR" dirty="0"/>
              <a:t>MCU</a:t>
            </a:r>
            <a:r>
              <a:rPr lang="ko-KR" altLang="en-US" dirty="0"/>
              <a:t>라는 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두개는 거의 동일한 기능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복잡 </a:t>
            </a:r>
            <a:r>
              <a:rPr lang="en-US" altLang="ko-KR" dirty="0"/>
              <a:t>-&gt;  </a:t>
            </a:r>
            <a:r>
              <a:rPr lang="ko-KR" altLang="en-US" dirty="0"/>
              <a:t>간단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5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DAE6-4CE3-4469-9D6A-F539882A399C}" type="datetime1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460C473-5043-4A0C-BA50-E7CF4923C0AF}" type="datetime1">
              <a:rPr lang="ko-KR" altLang="en-US" smtClean="0"/>
              <a:t>2025-02-10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AB5AB4-9652-19D9-0752-DD330A0A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474C-7253-486D-AE50-733ADFB5D683}" type="datetimeFigureOut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925" y="346271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9066FE-BDE3-468C-B421-746EC827A4EE}" type="datetime1">
              <a:rPr lang="ko-KR" altLang="en-US" smtClean="0"/>
              <a:t>2025-02-10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microsoft.com/office/2007/relationships/hdphoto" Target="../media/hdphoto1.wdp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4%BC%EC%84%9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ko.wikipedia.org/wiki/%EB%AC%B4%EC%84%A0_%ED%86%B5%EC%8B%A0" TargetMode="External"/><Relationship Id="rId4" Type="http://schemas.openxmlformats.org/officeDocument/2006/relationships/hyperlink" Target="https://ko.wikipedia.org/wiki/%EC%9D%B8%ED%84%B0%EB%84%B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7%88%EC%9D%B4%ED%81%AC%EB%A1%9C%EC%BB%A8%ED%8A%B8%EB%A1%A4%EB%9F%A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ko.wikipedia.org/wiki/%EC%BB%B4%ED%93%A8%ED%84%B0_%EC%8B%9C%EC%8A%A4%ED%85%9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D403B-8FF6-FE0F-6A66-76C14FF6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강의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818E9-B2BE-CD3A-7B03-998B547C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-IoT</a:t>
            </a:r>
            <a:r>
              <a:rPr lang="ko-KR" altLang="en-US" dirty="0"/>
              <a:t>에 대해서 알아본다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임베디드 시스템에 대해서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-C++</a:t>
            </a:r>
            <a:r>
              <a:rPr lang="ko-KR" altLang="en-US" dirty="0"/>
              <a:t>언어를 기반으로 </a:t>
            </a:r>
            <a:r>
              <a:rPr lang="ko-KR" altLang="en-US" dirty="0" err="1"/>
              <a:t>아두이노의</a:t>
            </a:r>
            <a:r>
              <a:rPr lang="ko-KR" altLang="en-US" dirty="0"/>
              <a:t> 전반적인 기능을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기본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아날로그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시리얼통신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SPI</a:t>
            </a:r>
            <a:r>
              <a:rPr lang="ko-KR" altLang="en-US" dirty="0"/>
              <a:t>통신 기능을 구현해본다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04400-7B63-395A-7033-47C9490B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4BAE9-AFDE-2F76-1FD4-C1E45F2141C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58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6A7FF-0156-FF25-059B-11723869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MCU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D6AB059-A4B4-80AE-9620-3925B6E4D8B6}"/>
              </a:ext>
            </a:extLst>
          </p:cNvPr>
          <p:cNvSpPr/>
          <p:nvPr/>
        </p:nvSpPr>
        <p:spPr>
          <a:xfrm>
            <a:off x="6722945" y="3429000"/>
            <a:ext cx="771525" cy="647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AVR MEGA 128 모듈 라이트(AM-128PL) / 디바이스마트">
            <a:extLst>
              <a:ext uri="{FF2B5EF4-FFF2-40B4-BE49-F238E27FC236}">
                <a16:creationId xmlns:a16="http://schemas.microsoft.com/office/drawing/2014/main" id="{71F47B1D-BD48-6F5F-5D4C-6F812416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07" y="2528887"/>
            <a:ext cx="326810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A5042-4621-02AB-1EE2-A6CD5A3B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87" y="2204847"/>
            <a:ext cx="3242842" cy="3263899"/>
          </a:xfrm>
          <a:prstGeom prst="rect">
            <a:avLst/>
          </a:prstGeom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193374D1-AE99-37F4-1F44-DD233DC6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6" y="1494837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01D51-A1AB-B5C3-23D9-0317A04C8FEF}"/>
              </a:ext>
            </a:extLst>
          </p:cNvPr>
          <p:cNvSpPr txBox="1">
            <a:spLocks/>
          </p:cNvSpPr>
          <p:nvPr/>
        </p:nvSpPr>
        <p:spPr>
          <a:xfrm>
            <a:off x="7367241" y="5407260"/>
            <a:ext cx="3967675" cy="5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Micro Controller Unit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68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EF62C-E9C8-4EF9-A10E-6FEFCA40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와 </a:t>
            </a:r>
            <a:r>
              <a:rPr lang="en-US" altLang="ko-KR" dirty="0"/>
              <a:t>MCU </a:t>
            </a:r>
            <a:r>
              <a:rPr lang="ko-KR" altLang="en-US" dirty="0"/>
              <a:t>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049BD-9A57-2BA2-D343-4F05E9C8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09" y="5217090"/>
            <a:ext cx="3464490" cy="120412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고성능 계산에 특화</a:t>
            </a:r>
            <a:endParaRPr lang="en-US" altLang="ko-KR" dirty="0"/>
          </a:p>
          <a:p>
            <a:r>
              <a:rPr lang="ko-KR" altLang="en-US" dirty="0"/>
              <a:t>여러 개의 코어로 구성</a:t>
            </a:r>
            <a:endParaRPr lang="en-US" altLang="ko-KR" dirty="0"/>
          </a:p>
          <a:p>
            <a:r>
              <a:rPr lang="en-US" altLang="ko-KR" dirty="0"/>
              <a:t>RAM , ROM</a:t>
            </a:r>
            <a:r>
              <a:rPr lang="ko-KR" altLang="en-US" dirty="0"/>
              <a:t> 등 부가 장치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337DB-4B4A-BAAB-507E-7ACFB7D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09628-D14C-5797-F691-00FE521B6FF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04C2A2-FA1C-5EAA-562C-E8A418F5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16" y="1734852"/>
            <a:ext cx="3169342" cy="262774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4FA33AC-6443-474B-AEE5-845A1CF0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628965"/>
            <a:ext cx="3907598" cy="2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7C4B16-314F-772F-3C2E-2F0B7F9BFB16}"/>
              </a:ext>
            </a:extLst>
          </p:cNvPr>
          <p:cNvSpPr txBox="1">
            <a:spLocks/>
          </p:cNvSpPr>
          <p:nvPr/>
        </p:nvSpPr>
        <p:spPr>
          <a:xfrm>
            <a:off x="6845230" y="5213754"/>
            <a:ext cx="3464490" cy="120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 단일 코어</a:t>
            </a:r>
            <a:endParaRPr lang="en-US" altLang="ko-KR" dirty="0"/>
          </a:p>
          <a:p>
            <a:r>
              <a:rPr lang="en-US" altLang="ko-KR" dirty="0"/>
              <a:t>RAM,</a:t>
            </a:r>
            <a:r>
              <a:rPr lang="ko-KR" altLang="en-US" dirty="0"/>
              <a:t> </a:t>
            </a:r>
            <a:r>
              <a:rPr lang="en-US" altLang="ko-KR" dirty="0"/>
              <a:t>ROM, IO</a:t>
            </a:r>
            <a:r>
              <a:rPr lang="ko-KR" altLang="en-US" dirty="0"/>
              <a:t> 포트 등이 내장</a:t>
            </a:r>
            <a:endParaRPr lang="en-US" altLang="ko-KR" dirty="0"/>
          </a:p>
          <a:p>
            <a:r>
              <a:rPr lang="en-US" altLang="ko-KR" dirty="0"/>
              <a:t>SoC(System on Chip)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77AB1-B080-42DD-7502-0A197A1A7FFF}"/>
              </a:ext>
            </a:extLst>
          </p:cNvPr>
          <p:cNvSpPr txBox="1"/>
          <p:nvPr/>
        </p:nvSpPr>
        <p:spPr>
          <a:xfrm>
            <a:off x="2237592" y="4374345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CPU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C84CA-CF70-406E-38A4-A672B928DD9D}"/>
              </a:ext>
            </a:extLst>
          </p:cNvPr>
          <p:cNvSpPr txBox="1"/>
          <p:nvPr/>
        </p:nvSpPr>
        <p:spPr>
          <a:xfrm>
            <a:off x="7964166" y="4362598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MCU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608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88E5F-7B98-A23A-570D-BEAC163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39CF87-B665-7B65-EFB2-B0ECA4AC87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57" y="1650443"/>
            <a:ext cx="4976306" cy="37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A40CD-9BAD-3794-D0B6-687CE705B1BC}"/>
              </a:ext>
            </a:extLst>
          </p:cNvPr>
          <p:cNvSpPr txBox="1"/>
          <p:nvPr/>
        </p:nvSpPr>
        <p:spPr>
          <a:xfrm>
            <a:off x="536460" y="617752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69717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53902-F3BB-9AC7-DB6F-A4FCE69A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F4A66-F088-BB09-B94A-043F96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2199"/>
            <a:ext cx="10515600" cy="3814763"/>
          </a:xfrm>
        </p:spPr>
        <p:txBody>
          <a:bodyPr/>
          <a:lstStyle/>
          <a:p>
            <a:r>
              <a:rPr lang="ko-KR" altLang="en-US" b="0" i="0" dirty="0" err="1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아두이노는</a:t>
            </a:r>
            <a:r>
              <a:rPr lang="ko-KR" altLang="en-US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오픈 소스를 기반으로 한 단일 보드 </a:t>
            </a:r>
            <a:endParaRPr lang="en-US" altLang="ko-KR" b="0" i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b="0" i="0" dirty="0" err="1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마이크로컨트롤러</a:t>
            </a:r>
            <a:r>
              <a:rPr lang="en-US" altLang="ko-KR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(MCU)</a:t>
            </a:r>
            <a:r>
              <a:rPr lang="ko-KR" altLang="en-US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완성된 보드와 관련 개발 도구 및 환경</a:t>
            </a:r>
            <a:endParaRPr lang="en-US" altLang="ko-KR" b="0" i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Atmel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사의 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Atmega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시리즈 칩 이용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8/32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Micro controller</a:t>
            </a:r>
          </a:p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우리가 사용할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아두이노는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비트로 충분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01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0E934-C3A1-A96D-FB0B-6E19962D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CA77-CFBB-BB35-5220-0D876522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F3CA1-93FB-A574-991C-1C8459D984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57" y="1650443"/>
            <a:ext cx="4976306" cy="37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8795F-D58B-946E-6602-75ABC6AE4667}"/>
              </a:ext>
            </a:extLst>
          </p:cNvPr>
          <p:cNvSpPr txBox="1"/>
          <p:nvPr/>
        </p:nvSpPr>
        <p:spPr>
          <a:xfrm>
            <a:off x="536460" y="617752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https://www.arduino.cc/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C2D0814-CBDD-DE4D-D0C0-312C20AEB2AE}"/>
              </a:ext>
            </a:extLst>
          </p:cNvPr>
          <p:cNvSpPr/>
          <p:nvPr/>
        </p:nvSpPr>
        <p:spPr>
          <a:xfrm>
            <a:off x="5628268" y="3277740"/>
            <a:ext cx="1793403" cy="174519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10B1B6-1A6B-3B8D-C031-EEF538669584}"/>
              </a:ext>
            </a:extLst>
          </p:cNvPr>
          <p:cNvCxnSpPr>
            <a:stCxn id="3" idx="7"/>
          </p:cNvCxnSpPr>
          <p:nvPr/>
        </p:nvCxnSpPr>
        <p:spPr>
          <a:xfrm flipV="1">
            <a:off x="7159033" y="3100192"/>
            <a:ext cx="1252194" cy="43312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0CA8F6-CAA8-2AD8-807A-ACED67743502}"/>
              </a:ext>
            </a:extLst>
          </p:cNvPr>
          <p:cNvSpPr txBox="1"/>
          <p:nvPr/>
        </p:nvSpPr>
        <p:spPr>
          <a:xfrm>
            <a:off x="7941502" y="2526670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우리가 앞으로 다룰 부분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45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AE74BD3-F67C-98BA-2F72-ECE1B7C61D17}"/>
              </a:ext>
            </a:extLst>
          </p:cNvPr>
          <p:cNvSpPr/>
          <p:nvPr/>
        </p:nvSpPr>
        <p:spPr>
          <a:xfrm>
            <a:off x="4753772" y="2984802"/>
            <a:ext cx="2684453" cy="2478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326382-3908-4A9F-B85F-1F1BC82C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컴퓨터와 주변장치</a:t>
            </a:r>
          </a:p>
        </p:txBody>
      </p:sp>
      <p:pic>
        <p:nvPicPr>
          <p:cNvPr id="3074" name="Picture 2" descr="롯데하이마트 | PRE DIY KIT i5 PRO 컴퓨터본체 (인텔 i5 13600K／내장그래픽)조립PC 게이밍컴퓨터">
            <a:extLst>
              <a:ext uri="{FF2B5EF4-FFF2-40B4-BE49-F238E27FC236}">
                <a16:creationId xmlns:a16="http://schemas.microsoft.com/office/drawing/2014/main" id="{A4372223-3D67-DD95-DD31-07F218245F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44" y="3195581"/>
            <a:ext cx="1989311" cy="19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키보드 - 나무위키">
            <a:extLst>
              <a:ext uri="{FF2B5EF4-FFF2-40B4-BE49-F238E27FC236}">
                <a16:creationId xmlns:a16="http://schemas.microsoft.com/office/drawing/2014/main" id="{63961177-9A9A-21B9-17D8-E9846D8E0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0760" y="33829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4" name="Picture 12" descr="컴퓨터 키보드 - 무선, Bluetooth, 기계식 | 로지텍">
            <a:extLst>
              <a:ext uri="{FF2B5EF4-FFF2-40B4-BE49-F238E27FC236}">
                <a16:creationId xmlns:a16="http://schemas.microsoft.com/office/drawing/2014/main" id="{D2B57B35-C7C7-8088-BA3E-EB069D5E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67" y="5463246"/>
            <a:ext cx="2017716" cy="12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마우스(입력장치) - 나무위키">
            <a:extLst>
              <a:ext uri="{FF2B5EF4-FFF2-40B4-BE49-F238E27FC236}">
                <a16:creationId xmlns:a16="http://schemas.microsoft.com/office/drawing/2014/main" id="{739CAF72-9E4B-0F29-1CB2-48507F12B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3160" y="35353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6" descr="마우스(입력장치) - 나무위키">
            <a:extLst>
              <a:ext uri="{FF2B5EF4-FFF2-40B4-BE49-F238E27FC236}">
                <a16:creationId xmlns:a16="http://schemas.microsoft.com/office/drawing/2014/main" id="{783F4D79-BFE8-1DFE-502B-4B5B622AC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5560" y="36877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8" descr="마우스(입력장치) - 나무위키">
            <a:extLst>
              <a:ext uri="{FF2B5EF4-FFF2-40B4-BE49-F238E27FC236}">
                <a16:creationId xmlns:a16="http://schemas.microsoft.com/office/drawing/2014/main" id="{29FD6B63-D643-62AA-898B-5B814DFACF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7960" y="3840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98" name="Picture 26" descr="M170 무선 마우스 - 컴팩트 및 휴대용 | 로지텍">
            <a:extLst>
              <a:ext uri="{FF2B5EF4-FFF2-40B4-BE49-F238E27FC236}">
                <a16:creationId xmlns:a16="http://schemas.microsoft.com/office/drawing/2014/main" id="{DF157A68-EE4B-3609-EF89-FFCE8716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82" y="5569667"/>
            <a:ext cx="1140695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알파스캔 AOC Q27E3S2 QHD IPS 100 시력보호 무결점 27인치 모니터">
            <a:extLst>
              <a:ext uri="{FF2B5EF4-FFF2-40B4-BE49-F238E27FC236}">
                <a16:creationId xmlns:a16="http://schemas.microsoft.com/office/drawing/2014/main" id="{46E92F11-44C0-F7AD-78F5-16C74E26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12" y="1193263"/>
            <a:ext cx="1729495" cy="172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캔스톤, 활용성 높인 2채널 R850BT 블루투스 스피커 출시 - 뉴스와이어">
            <a:extLst>
              <a:ext uri="{FF2B5EF4-FFF2-40B4-BE49-F238E27FC236}">
                <a16:creationId xmlns:a16="http://schemas.microsoft.com/office/drawing/2014/main" id="{2099DC82-4231-C673-8934-C1C10127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89" y="1529416"/>
            <a:ext cx="2054618" cy="16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삼성전자 흑백 레이저 프린터 SL-M2033W | 코스트코 코리아">
            <a:extLst>
              <a:ext uri="{FF2B5EF4-FFF2-40B4-BE49-F238E27FC236}">
                <a16:creationId xmlns:a16="http://schemas.microsoft.com/office/drawing/2014/main" id="{ADFCB9CC-66AB-845D-5B63-6668A535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67" y="3279517"/>
            <a:ext cx="1889014" cy="18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Scanner À Plat A3 Grand Format, Scanner De Documents Et De Photos Et De  Livres, 1200 DPI, Numérisation 12 &quot;x 16,8&quot; en 8 Secondes, Numérisation  Automatique, avec Source De Lumière LED : Amazon.fr: Informatique">
            <a:extLst>
              <a:ext uri="{FF2B5EF4-FFF2-40B4-BE49-F238E27FC236}">
                <a16:creationId xmlns:a16="http://schemas.microsoft.com/office/drawing/2014/main" id="{C10BE5FC-A3F9-99FD-F7E2-6087B63E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625" y="5184892"/>
            <a:ext cx="1339852" cy="12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마이크로닉스, PNY 지포스 RTX 4070 그래픽카드 출시 - 위클리포스트(weeklypost)">
            <a:extLst>
              <a:ext uri="{FF2B5EF4-FFF2-40B4-BE49-F238E27FC236}">
                <a16:creationId xmlns:a16="http://schemas.microsoft.com/office/drawing/2014/main" id="{4F9E07EE-F319-EA2E-EDE7-8F142E79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53" y="5009132"/>
            <a:ext cx="2346067" cy="15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휴대용저장장치 : 다나와 통합검색">
            <a:extLst>
              <a:ext uri="{FF2B5EF4-FFF2-40B4-BE49-F238E27FC236}">
                <a16:creationId xmlns:a16="http://schemas.microsoft.com/office/drawing/2014/main" id="{CCC4FAFA-3B35-2762-4ADC-CA39063D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3" y="3572389"/>
            <a:ext cx="1330091" cy="133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FUUP512GBE-1100">
            <a:extLst>
              <a:ext uri="{FF2B5EF4-FFF2-40B4-BE49-F238E27FC236}">
                <a16:creationId xmlns:a16="http://schemas.microsoft.com/office/drawing/2014/main" id="{E95B4BD9-11F9-F201-F06B-A6D59DCB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76" y="3807414"/>
            <a:ext cx="1041088" cy="104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APC930 QHD 웹캠 | ABKO">
            <a:extLst>
              <a:ext uri="{FF2B5EF4-FFF2-40B4-BE49-F238E27FC236}">
                <a16:creationId xmlns:a16="http://schemas.microsoft.com/office/drawing/2014/main" id="{815C6D25-3FBA-2DE8-9768-0F5DA937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529415"/>
            <a:ext cx="1222142" cy="122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SK-30 USB 데스크탑 마이크 음소거 버튼 볼륨 조정 플러그 앤 플레이 콘덴서 노트북 컴퓨터 PC">
            <a:extLst>
              <a:ext uri="{FF2B5EF4-FFF2-40B4-BE49-F238E27FC236}">
                <a16:creationId xmlns:a16="http://schemas.microsoft.com/office/drawing/2014/main" id="{B629173B-89D7-8C4C-1E29-91158B7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18" y="2299736"/>
            <a:ext cx="1139808" cy="11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1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12E15-590E-E513-8CF8-A2D54816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주변장치</a:t>
            </a:r>
          </a:p>
        </p:txBody>
      </p:sp>
      <p:pic>
        <p:nvPicPr>
          <p:cNvPr id="1026" name="Picture 2" descr="디바이스마트,MCU보드/전자키트 &gt; 센서모듈 &gt; 온도/습도 &gt; 온습도겸용,ONE,DHT11 디지털 온습도 센서 모듈 [ONE011],정격전압 : DC 3.3V ~ 5V / 온도범위 :0℃ ~ 50℃ ±2℃ / 습도범위 : 20% ~ 90% RH ±5% / 출력 : I2C 통신 / 디지털 통신 방식의 온습도 센서 모듈입니다">
            <a:extLst>
              <a:ext uri="{FF2B5EF4-FFF2-40B4-BE49-F238E27FC236}">
                <a16:creationId xmlns:a16="http://schemas.microsoft.com/office/drawing/2014/main" id="{E462E000-2157-D9B7-1A00-9A4C71DB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05" y="5020267"/>
            <a:ext cx="1786367" cy="17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0218B-F153-5A31-8F34-BE753388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1" y="5112458"/>
            <a:ext cx="1596652" cy="14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아두이노 진동감지 충격 센서 (SW-420) : 센서류 &gt; 로봇/감지센서 구동장치 &gt; 한진데이타 &gt; BRAND SHOP &gt;  MCU보드/제어모듈">
            <a:extLst>
              <a:ext uri="{FF2B5EF4-FFF2-40B4-BE49-F238E27FC236}">
                <a16:creationId xmlns:a16="http://schemas.microsoft.com/office/drawing/2014/main" id="{E9A25E80-7998-2D61-01DD-E15027A4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90" y="3430991"/>
            <a:ext cx="1677494" cy="16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리튬폴리머 배터리 700mAh 9D Lithium Polymer Battery 아두이노/C/C++/마이크로파이썬 - 주식회사 인디프로그">
            <a:extLst>
              <a:ext uri="{FF2B5EF4-FFF2-40B4-BE49-F238E27FC236}">
                <a16:creationId xmlns:a16="http://schemas.microsoft.com/office/drawing/2014/main" id="{5FEA68C4-7BAA-BD57-C23D-098FFEAE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65" y="292415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engertian, Cara Kerja, dan Kegunaan Light Emmiting Diode (LED) | Iklan  Videotron">
            <a:extLst>
              <a:ext uri="{FF2B5EF4-FFF2-40B4-BE49-F238E27FC236}">
                <a16:creationId xmlns:a16="http://schemas.microsoft.com/office/drawing/2014/main" id="{99B927E0-3E79-608E-D3AA-6E32B26D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1" y="1638197"/>
            <a:ext cx="1476375" cy="1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E9C2F3-F865-0DD8-B59A-13616F52B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868" y="1718234"/>
            <a:ext cx="1503801" cy="14028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1F5141-7D74-59D4-E3A3-0DC16E50A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120" y="1441704"/>
            <a:ext cx="2133710" cy="977950"/>
          </a:xfrm>
          <a:prstGeom prst="rect">
            <a:avLst/>
          </a:prstGeom>
        </p:spPr>
      </p:pic>
      <p:sp>
        <p:nvSpPr>
          <p:cNvPr id="17" name="육각형 16">
            <a:extLst>
              <a:ext uri="{FF2B5EF4-FFF2-40B4-BE49-F238E27FC236}">
                <a16:creationId xmlns:a16="http://schemas.microsoft.com/office/drawing/2014/main" id="{CF690D9D-2D8E-E688-1B2E-281D66A8BB26}"/>
              </a:ext>
            </a:extLst>
          </p:cNvPr>
          <p:cNvSpPr/>
          <p:nvPr/>
        </p:nvSpPr>
        <p:spPr>
          <a:xfrm>
            <a:off x="4304026" y="2912621"/>
            <a:ext cx="3003164" cy="2531231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D09B197-3CA2-82F9-20F0-4F1403951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6399" y="3078573"/>
            <a:ext cx="2686188" cy="220991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FF1BE8B-BFF2-31D1-FD48-4A0153A8550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307190" y="4178236"/>
            <a:ext cx="24634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31B32D-ED75-DF3F-331A-68D03CC5F2B7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4057680" y="4178237"/>
            <a:ext cx="2463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8C62B6-07FE-BA9A-C59C-DA426F3E652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833260" y="5443851"/>
            <a:ext cx="103574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21FD75-D90C-9F66-D891-89E89F213B29}"/>
              </a:ext>
            </a:extLst>
          </p:cNvPr>
          <p:cNvCxnSpPr>
            <a:cxnSpLocks/>
            <a:stCxn id="17" idx="4"/>
          </p:cNvCxnSpPr>
          <p:nvPr/>
        </p:nvCxnSpPr>
        <p:spPr>
          <a:xfrm flipH="1" flipV="1">
            <a:off x="4809407" y="2772560"/>
            <a:ext cx="127427" cy="140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5617D15-EB3B-102B-91E7-98C7DA354F17}"/>
              </a:ext>
            </a:extLst>
          </p:cNvPr>
          <p:cNvCxnSpPr>
            <a:cxnSpLocks/>
            <a:stCxn id="17" idx="5"/>
          </p:cNvCxnSpPr>
          <p:nvPr/>
        </p:nvCxnSpPr>
        <p:spPr>
          <a:xfrm flipV="1">
            <a:off x="6674382" y="2746670"/>
            <a:ext cx="121229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489C5E5-2F18-156D-56B3-8D60DE8CE232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6674382" y="5443851"/>
            <a:ext cx="121229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34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9D932-9FDE-B1D4-F8BE-DE00D8BC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왜 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460C4-F0CA-0911-6E3A-BF556E72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30" name="Picture 6" descr="집 이모티콘 색칠하기">
            <a:extLst>
              <a:ext uri="{FF2B5EF4-FFF2-40B4-BE49-F238E27FC236}">
                <a16:creationId xmlns:a16="http://schemas.microsoft.com/office/drawing/2014/main" id="{3E3B68BF-97D5-A5D0-DAA9-27B53230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91" y="1749524"/>
            <a:ext cx="3905128" cy="46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💡” 뜻: 전구 Emoji 이모티콘 | EmojiAll">
            <a:extLst>
              <a:ext uri="{FF2B5EF4-FFF2-40B4-BE49-F238E27FC236}">
                <a16:creationId xmlns:a16="http://schemas.microsoft.com/office/drawing/2014/main" id="{83F9E218-741D-E90A-D93F-068142EA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81511" y="2543505"/>
            <a:ext cx="1056911" cy="10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9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74F2-8239-CBA9-F068-8D8E1BEB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할 수 </a:t>
            </a:r>
            <a:r>
              <a:rPr lang="ko-KR" altLang="en-US" dirty="0" err="1"/>
              <a:t>있는것들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014D4-3BD8-3D78-644E-D8B71F58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70B452-566B-A4D4-728B-ADA0343CD4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26" name="Picture 2" descr="아이트로닉스, 하이패스 단말기 매출 1년새 2배 '쑥' - 매일경제">
            <a:extLst>
              <a:ext uri="{FF2B5EF4-FFF2-40B4-BE49-F238E27FC236}">
                <a16:creationId xmlns:a16="http://schemas.microsoft.com/office/drawing/2014/main" id="{3FA846AB-3229-1370-C3A6-BFA58EE5C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13" y="1549839"/>
            <a:ext cx="2029143" cy="26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로봇신문사 모바일 모바일 사이트, 드론 최대 비행 시간 제품별로 최대 5.2배 차이 난다">
            <a:extLst>
              <a:ext uri="{FF2B5EF4-FFF2-40B4-BE49-F238E27FC236}">
                <a16:creationId xmlns:a16="http://schemas.microsoft.com/office/drawing/2014/main" id="{339A2861-7070-3642-3E27-9B81267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38" y="1636060"/>
            <a:ext cx="3357781" cy="230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이리버 노이즈캔슬링 고음질 TWS 블루투스이어폰 무선이어폰 ITW-AE7 화이트">
            <a:extLst>
              <a:ext uri="{FF2B5EF4-FFF2-40B4-BE49-F238E27FC236}">
                <a16:creationId xmlns:a16="http://schemas.microsoft.com/office/drawing/2014/main" id="{EF8B5D8E-F4F0-0A5B-18B7-D2454E9D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84" y="4474192"/>
            <a:ext cx="2104372" cy="21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쿠첸] 2024년 New Premium Simple 6인용 압력밥솥 (6인용) - 마켓컬리">
            <a:extLst>
              <a:ext uri="{FF2B5EF4-FFF2-40B4-BE49-F238E27FC236}">
                <a16:creationId xmlns:a16="http://schemas.microsoft.com/office/drawing/2014/main" id="{4AAFE6DB-989E-933D-B74B-098845B7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78" y="4392527"/>
            <a:ext cx="1854354" cy="238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2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7BC1-82EC-B8FD-B265-1343FED3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6B821-94F8-CA8F-FDE4-5982E25E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할 수 </a:t>
            </a:r>
            <a:r>
              <a:rPr lang="ko-KR" altLang="en-US" dirty="0" err="1"/>
              <a:t>있는것들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E5AC1-6D55-C793-4B00-6FE0AB9F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60B09-0968-0454-1F14-26DFC1AD5F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6" name="Picture 8" descr="양낙규의 Defence Club]北지휘부 노린 정밀 탄도미사일 올해 나온다 - 양낙규기자의 Defense Club">
            <a:extLst>
              <a:ext uri="{FF2B5EF4-FFF2-40B4-BE49-F238E27FC236}">
                <a16:creationId xmlns:a16="http://schemas.microsoft.com/office/drawing/2014/main" id="{EFCDE86A-9D4F-DF65-F480-974D366B1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86" y="1924224"/>
            <a:ext cx="523875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BD5BA-FCA6-EF77-59E8-E34EDE1192EF}"/>
              </a:ext>
            </a:extLst>
          </p:cNvPr>
          <p:cNvSpPr txBox="1"/>
          <p:nvPr/>
        </p:nvSpPr>
        <p:spPr>
          <a:xfrm>
            <a:off x="5453857" y="5553249"/>
            <a:ext cx="1284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/>
              <a:t>???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9082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4B2C-9275-004C-0108-11A19BBE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0CAB7-F3E2-1C94-CCDB-A62D2D811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0617"/>
            <a:ext cx="10515600" cy="756346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F184D-EDA8-ECCC-51D3-073DDA81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1BB3-2557-6E0E-D69E-2F365E35DE6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26" name="Picture 2" descr="스마트한 미니 PC 크기">
            <a:extLst>
              <a:ext uri="{FF2B5EF4-FFF2-40B4-BE49-F238E27FC236}">
                <a16:creationId xmlns:a16="http://schemas.microsoft.com/office/drawing/2014/main" id="{928CB3E3-71E6-474F-5F52-FF58ABCA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34" y="1639608"/>
            <a:ext cx="6363728" cy="35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6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6FF6-7F0C-3193-27CC-ED0CD5A8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85F6-2E47-147C-72CB-387835E8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MCU 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메모리 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0851-87D7-3403-585C-37F5C330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381A54-8341-66AE-4F4C-C6DD968A09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26" name="Picture 2" descr="에듀이노-아두이노 전문 교육쇼핑몰">
            <a:extLst>
              <a:ext uri="{FF2B5EF4-FFF2-40B4-BE49-F238E27FC236}">
                <a16:creationId xmlns:a16="http://schemas.microsoft.com/office/drawing/2014/main" id="{3C2E0BAB-66DB-4093-BE38-A5FE2528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73" y="1079183"/>
            <a:ext cx="3110850" cy="31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20CB161-0AB5-BD52-F0C6-1C592E07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00" y="937488"/>
            <a:ext cx="4114503" cy="2475865"/>
          </a:xfrm>
          <a:prstGeom prst="rect">
            <a:avLst/>
          </a:prstGeom>
        </p:spPr>
      </p:pic>
      <p:pic>
        <p:nvPicPr>
          <p:cNvPr id="50" name="그림 49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C7A916F9-09A8-AE96-3E4E-5A1838CE3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85" y="4005006"/>
            <a:ext cx="3920227" cy="220512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2970C33-F2BF-B0BC-4632-E6A9782BC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404" y="3661834"/>
            <a:ext cx="2790996" cy="2425509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EA061E-191A-6FBA-541A-650A01F05A04}"/>
              </a:ext>
            </a:extLst>
          </p:cNvPr>
          <p:cNvCxnSpPr>
            <a:cxnSpLocks/>
          </p:cNvCxnSpPr>
          <p:nvPr/>
        </p:nvCxnSpPr>
        <p:spPr>
          <a:xfrm flipV="1">
            <a:off x="3473299" y="2368777"/>
            <a:ext cx="2884801" cy="2301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DE764F1-303A-9F2F-8431-A8D7ED8B27A2}"/>
              </a:ext>
            </a:extLst>
          </p:cNvPr>
          <p:cNvCxnSpPr>
            <a:cxnSpLocks/>
          </p:cNvCxnSpPr>
          <p:nvPr/>
        </p:nvCxnSpPr>
        <p:spPr>
          <a:xfrm>
            <a:off x="5509588" y="4890536"/>
            <a:ext cx="848512" cy="0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2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F15A6-4AE2-1A0B-B3F7-63510864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부트로더</a:t>
            </a:r>
            <a:r>
              <a:rPr lang="ko-KR" altLang="en-US" dirty="0"/>
              <a:t> 부분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12EF122-79D1-738A-4ABC-6B270C797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888" y="1133363"/>
            <a:ext cx="3830709" cy="387007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3EEC-0AB8-6330-18CA-924BBF8C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2A6E7-CD4B-BC6A-E574-CA9B7787AB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8FAA5-1716-3DDF-DE48-9195573E043C}"/>
              </a:ext>
            </a:extLst>
          </p:cNvPr>
          <p:cNvSpPr txBox="1"/>
          <p:nvPr/>
        </p:nvSpPr>
        <p:spPr>
          <a:xfrm>
            <a:off x="1121535" y="5081532"/>
            <a:ext cx="9948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MCU + </a:t>
            </a:r>
            <a:r>
              <a:rPr lang="ko-KR" altLang="en-US" sz="4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전용 </a:t>
            </a:r>
            <a:r>
              <a:rPr lang="ko-KR" altLang="en-US" sz="4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부트로더</a:t>
            </a:r>
            <a:r>
              <a:rPr lang="ko-KR" altLang="en-US" sz="4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4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 </a:t>
            </a:r>
            <a:r>
              <a:rPr lang="ko-KR" altLang="en-US" sz="48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아두이노</a:t>
            </a:r>
            <a:endParaRPr lang="ko-KR" altLang="en-US" sz="4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74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BED3-EF47-8CB9-15DF-7A2AF06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35B6A-E2E9-3AC7-2B78-172F2048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89241-6F7E-3E24-A850-987C782383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5448CC-08E4-325E-D505-F1D7FD990EB2}"/>
              </a:ext>
            </a:extLst>
          </p:cNvPr>
          <p:cNvSpPr/>
          <p:nvPr/>
        </p:nvSpPr>
        <p:spPr>
          <a:xfrm>
            <a:off x="754383" y="2801103"/>
            <a:ext cx="1725769" cy="125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소스코드 빌드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5F5161-2267-96D2-142E-047884CB4D3F}"/>
              </a:ext>
            </a:extLst>
          </p:cNvPr>
          <p:cNvSpPr/>
          <p:nvPr/>
        </p:nvSpPr>
        <p:spPr>
          <a:xfrm>
            <a:off x="2970519" y="2801101"/>
            <a:ext cx="1653966" cy="125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컴파일러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7CAD33-F921-DE82-49B5-CAB9C0E2FC69}"/>
              </a:ext>
            </a:extLst>
          </p:cNvPr>
          <p:cNvSpPr/>
          <p:nvPr/>
        </p:nvSpPr>
        <p:spPr>
          <a:xfrm>
            <a:off x="5114852" y="2801101"/>
            <a:ext cx="1739877" cy="125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FT232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(USB TO UART)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254DBA-308D-0F26-DB09-EE488990E80B}"/>
              </a:ext>
            </a:extLst>
          </p:cNvPr>
          <p:cNvSpPr/>
          <p:nvPr/>
        </p:nvSpPr>
        <p:spPr>
          <a:xfrm>
            <a:off x="7345096" y="2801100"/>
            <a:ext cx="1739877" cy="125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부트로더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AF5DD-1C25-DEAF-1A8E-24DB7FA2F6B3}"/>
              </a:ext>
            </a:extLst>
          </p:cNvPr>
          <p:cNvSpPr/>
          <p:nvPr/>
        </p:nvSpPr>
        <p:spPr>
          <a:xfrm>
            <a:off x="9575340" y="2801099"/>
            <a:ext cx="1739877" cy="125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플래시메모리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74578-16CC-9685-A461-826497C3FB8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480152" y="3428998"/>
            <a:ext cx="4903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4FD43C-BA05-6566-D83F-3263AF4D151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24485" y="3428998"/>
            <a:ext cx="490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06B12B8-5E4E-15ED-45DC-0CA383E96D6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854729" y="3428997"/>
            <a:ext cx="4903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0CF03B-98A0-DA5A-1149-B45BB2B68EA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9084973" y="3428996"/>
            <a:ext cx="4903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1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A30F-0E82-82D1-E21F-C0999F4F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70DC6-9482-C162-7323-43DC1169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00B44-5D32-934D-A82E-7552492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163CD-E0AA-B0A9-8167-5F2A44D877C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90493-5BD6-E801-27A6-29E9D5AD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90" y="1549839"/>
            <a:ext cx="5969307" cy="35879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F011FA-B238-8D36-6B6C-FCFA3E95DEB9}"/>
              </a:ext>
            </a:extLst>
          </p:cNvPr>
          <p:cNvSpPr/>
          <p:nvPr/>
        </p:nvSpPr>
        <p:spPr>
          <a:xfrm>
            <a:off x="4490585" y="2467627"/>
            <a:ext cx="2148214" cy="12713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F3A5-AD08-50EB-57D8-CE65F7553688}"/>
              </a:ext>
            </a:extLst>
          </p:cNvPr>
          <p:cNvSpPr txBox="1"/>
          <p:nvPr/>
        </p:nvSpPr>
        <p:spPr>
          <a:xfrm>
            <a:off x="6925427" y="2410276"/>
            <a:ext cx="42164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운영체제에 맞게 선택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Win 10 and newer, 64 bits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334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E73C-B627-78A2-7C61-B162ACB3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B8C-0E2F-2752-01CA-974F25EA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B4885-486B-E1A2-6397-335D95C7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D4CDA-D9F1-6F99-1EE7-04328BB5755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F5037-654F-ABDE-7D15-E86BBE74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9" y="2697693"/>
            <a:ext cx="5300031" cy="3389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40CA12-193A-F707-15DD-D3EC6146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5" y="2697693"/>
            <a:ext cx="5300031" cy="33601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6D277F-4162-A10B-F2CC-C71074E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2" y="1322321"/>
            <a:ext cx="1174810" cy="1422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02A8F-BE61-2350-51F9-54AF0C408C44}"/>
              </a:ext>
            </a:extLst>
          </p:cNvPr>
          <p:cNvSpPr/>
          <p:nvPr/>
        </p:nvSpPr>
        <p:spPr>
          <a:xfrm>
            <a:off x="3832969" y="5599134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8A05E-FDDD-2C19-647D-17979D07E011}"/>
              </a:ext>
            </a:extLst>
          </p:cNvPr>
          <p:cNvSpPr txBox="1"/>
          <p:nvPr/>
        </p:nvSpPr>
        <p:spPr>
          <a:xfrm>
            <a:off x="2491213" y="1633447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AB7E0-F0D8-ACFA-28B6-338D81A593A2}"/>
              </a:ext>
            </a:extLst>
          </p:cNvPr>
          <p:cNvSpPr/>
          <p:nvPr/>
        </p:nvSpPr>
        <p:spPr>
          <a:xfrm>
            <a:off x="9672863" y="5574081"/>
            <a:ext cx="861526" cy="359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AF737-148C-1A10-3B43-51C08D5C2EA7}"/>
              </a:ext>
            </a:extLst>
          </p:cNvPr>
          <p:cNvSpPr txBox="1"/>
          <p:nvPr/>
        </p:nvSpPr>
        <p:spPr>
          <a:xfrm>
            <a:off x="3144659" y="557660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D1635-63E0-E86C-43A6-8861EA84B375}"/>
              </a:ext>
            </a:extLst>
          </p:cNvPr>
          <p:cNvSpPr txBox="1"/>
          <p:nvPr/>
        </p:nvSpPr>
        <p:spPr>
          <a:xfrm>
            <a:off x="9146714" y="5170239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23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5E40-F24A-CF23-3A89-B28A6F39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E0DEC-6F55-A036-B255-3865568C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B8FA5-8322-39C9-6DE3-93559881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275AF-8ADB-6067-4987-2BDA5B668F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05670-895E-CA91-B9D3-4BFD60C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4" y="2271928"/>
            <a:ext cx="5540338" cy="3533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51854-E235-72A8-8DCE-0C7FC6FD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70" y="2219916"/>
            <a:ext cx="5636296" cy="3585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D1094D-3A5A-14FE-8A94-6BFFA63D8760}"/>
              </a:ext>
            </a:extLst>
          </p:cNvPr>
          <p:cNvSpPr/>
          <p:nvPr/>
        </p:nvSpPr>
        <p:spPr>
          <a:xfrm>
            <a:off x="3933178" y="5323561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2372F-323A-4578-5C9F-C59C8185E2FF}"/>
              </a:ext>
            </a:extLst>
          </p:cNvPr>
          <p:cNvSpPr txBox="1"/>
          <p:nvPr/>
        </p:nvSpPr>
        <p:spPr>
          <a:xfrm>
            <a:off x="3933178" y="4879072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44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3243-1A58-E5D1-9381-0B80ADF4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B1FAC-5F9E-28C8-6B18-93A13C28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0C8D0-C4CF-A17F-C2B7-2E976DA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4ED546-0B68-C6E5-305B-8966C944B7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66A28-52AF-EE56-4C15-80682593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6" y="1672245"/>
            <a:ext cx="6210666" cy="398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2A19D-A07F-B206-9B7C-214E5272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88" y="2700609"/>
            <a:ext cx="939848" cy="1047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B7958-B3E8-C974-1EF1-862CD58CCB22}"/>
              </a:ext>
            </a:extLst>
          </p:cNvPr>
          <p:cNvSpPr txBox="1"/>
          <p:nvPr/>
        </p:nvSpPr>
        <p:spPr>
          <a:xfrm>
            <a:off x="7476572" y="4213628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153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D3AD3-6006-F9B3-1A24-9CF7266C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6CC2-D5BB-EAE3-3567-82A32F89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E511-5447-4EBE-2269-A44EAF30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첫 </a:t>
            </a:r>
            <a:r>
              <a:rPr lang="ko-KR" altLang="en-US" dirty="0" err="1"/>
              <a:t>실행시</a:t>
            </a:r>
            <a:r>
              <a:rPr lang="ko-KR" altLang="en-US" dirty="0"/>
              <a:t>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88B45-0A77-D003-3F0F-C4EB663A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B2216-0A8C-51A4-E699-E21D2C8FBB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9EE0-D440-9793-7F7C-60E8BD4A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CF338-8D41-2AF8-A7EB-6E4CA307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6A6-10D6-B209-99F1-7CDF021A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2B7B3-BA93-21E8-E9FF-BBA8773E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8EC6D-CC55-521C-3549-12B5FE5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3CF45A-5E9F-8AE0-EBD8-AEA7826A1A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BE319-7ACE-E580-E052-F2E3C071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29A55-2D28-302C-1DD6-6D04490C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2805BB-ABB6-8977-1556-27F86C83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30" y="1967464"/>
            <a:ext cx="4483330" cy="39308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E474A-E23C-F9CF-381A-65CE164B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C9E8F9-4351-5F45-930F-F1E9CC4861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9CFF6F0B-3AB8-543A-16E8-925DAB86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7" y="1977069"/>
            <a:ext cx="4476980" cy="39626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62BBB0-AF78-C612-B614-229DBE0DF3EE}"/>
              </a:ext>
            </a:extLst>
          </p:cNvPr>
          <p:cNvSpPr/>
          <p:nvPr/>
        </p:nvSpPr>
        <p:spPr>
          <a:xfrm>
            <a:off x="2093255" y="2398733"/>
            <a:ext cx="1514239" cy="2818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DB552-0CF8-CC69-ED5B-8FFE336D2EFC}"/>
              </a:ext>
            </a:extLst>
          </p:cNvPr>
          <p:cNvSpPr txBox="1"/>
          <p:nvPr/>
        </p:nvSpPr>
        <p:spPr>
          <a:xfrm>
            <a:off x="3620647" y="5570341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9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3E3E9-4BA9-F0B8-004E-9C845A76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2621180" cy="1325563"/>
          </a:xfrm>
        </p:spPr>
        <p:txBody>
          <a:bodyPr/>
          <a:lstStyle/>
          <a:p>
            <a:r>
              <a:rPr lang="ko-KR" altLang="en-US" dirty="0"/>
              <a:t>컴퓨터란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CB7A5-B577-3FC0-91C3-9BCA4193B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720" y="5160723"/>
            <a:ext cx="10862226" cy="101623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컴퓨터란 입력되는 정보를 계산하여 출력하거나 내</a:t>
            </a:r>
            <a:r>
              <a:rPr lang="en-US" altLang="ko-KR" dirty="0"/>
              <a:t>/</a:t>
            </a:r>
            <a:r>
              <a:rPr lang="ko-KR" altLang="en-US" dirty="0"/>
              <a:t>외부 각종 장치들을 규칙에 의해 제어하는 장치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compute</a:t>
            </a:r>
            <a:r>
              <a:rPr lang="ko-KR" altLang="en-US" dirty="0"/>
              <a:t>의 사전적 의미는 계산하다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73C29-80ED-FCAF-B4C4-6D5ADFC1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4FC0D-9967-9793-4C13-9542EF2CBA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E34FD5-B5F7-8492-A508-A61FD465A2DD}"/>
              </a:ext>
            </a:extLst>
          </p:cNvPr>
          <p:cNvSpPr/>
          <p:nvPr/>
        </p:nvSpPr>
        <p:spPr>
          <a:xfrm>
            <a:off x="5215286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882E1CA-6D39-22E4-9436-5E53709E003D}"/>
              </a:ext>
            </a:extLst>
          </p:cNvPr>
          <p:cNvSpPr/>
          <p:nvPr/>
        </p:nvSpPr>
        <p:spPr>
          <a:xfrm>
            <a:off x="2762273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D37EDAD-4CE0-6025-C53F-FC4B83A844B0}"/>
              </a:ext>
            </a:extLst>
          </p:cNvPr>
          <p:cNvSpPr/>
          <p:nvPr/>
        </p:nvSpPr>
        <p:spPr>
          <a:xfrm>
            <a:off x="7578529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F33A6BC-4D52-DB6A-E943-2293DC150D21}"/>
              </a:ext>
            </a:extLst>
          </p:cNvPr>
          <p:cNvSpPr/>
          <p:nvPr/>
        </p:nvSpPr>
        <p:spPr>
          <a:xfrm>
            <a:off x="4550362" y="3119710"/>
            <a:ext cx="512524" cy="52648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0A3A309-5EDB-15D9-ECD6-C959CA91A9C6}"/>
              </a:ext>
            </a:extLst>
          </p:cNvPr>
          <p:cNvSpPr/>
          <p:nvPr/>
        </p:nvSpPr>
        <p:spPr>
          <a:xfrm>
            <a:off x="6945442" y="3124928"/>
            <a:ext cx="512524" cy="52648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C5144-219F-4EA9-0307-7BF05CA6896F}"/>
              </a:ext>
            </a:extLst>
          </p:cNvPr>
          <p:cNvSpPr txBox="1"/>
          <p:nvPr/>
        </p:nvSpPr>
        <p:spPr>
          <a:xfrm>
            <a:off x="5284223" y="3169017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238F7-DCE7-6D9C-9BA0-BEBCA3AC7B2A}"/>
              </a:ext>
            </a:extLst>
          </p:cNvPr>
          <p:cNvSpPr txBox="1"/>
          <p:nvPr/>
        </p:nvSpPr>
        <p:spPr>
          <a:xfrm>
            <a:off x="2883228" y="3119710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48A6B-DA25-FA8E-2E77-86E279FC3511}"/>
              </a:ext>
            </a:extLst>
          </p:cNvPr>
          <p:cNvSpPr txBox="1"/>
          <p:nvPr/>
        </p:nvSpPr>
        <p:spPr>
          <a:xfrm>
            <a:off x="7896653" y="3107461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9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17E57-CA05-2F03-7C95-49B982B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FA041D-1A6B-AB87-B639-C4A0D3168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8" y="1939062"/>
            <a:ext cx="4476980" cy="396260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00496-1B71-010A-D289-1BF608ED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36B23A-807D-CCA4-83EE-BE60C351771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419C34-BDB0-AD54-AEAC-A1808C40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42" y="1939062"/>
            <a:ext cx="452143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B7FE-3700-D0CF-8E9C-6D65B597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22413-99C9-4AB9-886C-568A4450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DC332-DE87-D049-2CAF-98AE3988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24DE6-B36C-3C6B-2D16-3319A30A5F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62025B-4EC5-BB6B-2DFA-9E0A8C05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75" y="1816802"/>
            <a:ext cx="4728528" cy="4170668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977F518-754C-2789-9D66-493CCDDA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98" y="1887921"/>
            <a:ext cx="4569419" cy="4058111"/>
          </a:xfrm>
        </p:spPr>
      </p:pic>
    </p:spTree>
    <p:extLst>
      <p:ext uri="{BB962C8B-B14F-4D97-AF65-F5344CB8AC3E}">
        <p14:creationId xmlns:p14="http://schemas.microsoft.com/office/powerpoint/2010/main" val="305491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9904-E4B5-26BE-86BB-31E04CC9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CD642-C50F-B61C-558B-53CC4DCA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9D2C7-35EA-C6DD-0B83-8F296213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AAA0A-2472-4312-1FFA-89D24EDA4A5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04837-6613-6F41-ED80-D8DC39D6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5" y="1794096"/>
            <a:ext cx="4521432" cy="3988005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FB8C25-3491-B758-F179-FC3ADE963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1922" y="1800446"/>
            <a:ext cx="4483330" cy="3981655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5116CC-DD92-18FB-82AE-63A4FB277270}"/>
              </a:ext>
            </a:extLst>
          </p:cNvPr>
          <p:cNvSpPr/>
          <p:nvPr/>
        </p:nvSpPr>
        <p:spPr>
          <a:xfrm>
            <a:off x="6657588" y="2242158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9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4DDF-907E-03C2-4701-120C170C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31233-FAA7-8196-ED57-21DCDF80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CE0B4-0B2D-A776-DE69-E234505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A320D-ABDE-633D-E232-6951160FEC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2667EC-AC07-71F3-4683-AD13066B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5813"/>
            <a:ext cx="10515600" cy="471358"/>
          </a:xfrm>
        </p:spPr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0B718-CE04-0F54-2E52-5D2E661C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70" y="1261477"/>
            <a:ext cx="4476980" cy="39689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197F-CC45-1D67-4952-54C698342A02}"/>
              </a:ext>
            </a:extLst>
          </p:cNvPr>
          <p:cNvSpPr/>
          <p:nvPr/>
        </p:nvSpPr>
        <p:spPr>
          <a:xfrm>
            <a:off x="3951967" y="3964488"/>
            <a:ext cx="4014585" cy="1064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764C8-B15C-84F0-61F2-F98D1036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A7334-DDF3-C0B6-DD74-CD5333F4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8963"/>
            <a:ext cx="10515600" cy="5799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1163A-CDC3-A5CA-5249-0429CA29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BF338-F7DA-8716-F30A-3C0A0FF93E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827689-C921-8F11-0476-C2D86FB2ACF5}"/>
              </a:ext>
            </a:extLst>
          </p:cNvPr>
          <p:cNvSpPr/>
          <p:nvPr/>
        </p:nvSpPr>
        <p:spPr>
          <a:xfrm>
            <a:off x="5341307" y="146554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91EF6-9D48-630A-32D0-F1B44FD78E1D}"/>
              </a:ext>
            </a:extLst>
          </p:cNvPr>
          <p:cNvSpPr/>
          <p:nvPr/>
        </p:nvSpPr>
        <p:spPr>
          <a:xfrm>
            <a:off x="3959269" y="246323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BE6ED1-3C03-779F-011A-359E2AD77EA4}"/>
              </a:ext>
            </a:extLst>
          </p:cNvPr>
          <p:cNvSpPr/>
          <p:nvPr/>
        </p:nvSpPr>
        <p:spPr>
          <a:xfrm>
            <a:off x="6602261" y="246323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96DAE-2BBD-46F7-B0B0-BD0996D5C645}"/>
              </a:ext>
            </a:extLst>
          </p:cNvPr>
          <p:cNvSpPr txBox="1"/>
          <p:nvPr/>
        </p:nvSpPr>
        <p:spPr>
          <a:xfrm>
            <a:off x="5489562" y="1520461"/>
            <a:ext cx="13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877CF-DE0F-94A3-3498-058229DC836A}"/>
              </a:ext>
            </a:extLst>
          </p:cNvPr>
          <p:cNvSpPr txBox="1"/>
          <p:nvPr/>
        </p:nvSpPr>
        <p:spPr>
          <a:xfrm>
            <a:off x="4131502" y="2535002"/>
            <a:ext cx="13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범용성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66D01-D8B0-1D22-DD0F-3AFE3810B2A6}"/>
              </a:ext>
            </a:extLst>
          </p:cNvPr>
          <p:cNvSpPr txBox="1"/>
          <p:nvPr/>
        </p:nvSpPr>
        <p:spPr>
          <a:xfrm>
            <a:off x="6722302" y="2547528"/>
            <a:ext cx="146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특수목적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1008A4-B367-A3DE-C979-85F264D5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5" y="4280554"/>
            <a:ext cx="1387511" cy="13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삼성전자 노트북 '갤럭시북3 고 5G'. 사진 제공=삼성전자">
            <a:extLst>
              <a:ext uri="{FF2B5EF4-FFF2-40B4-BE49-F238E27FC236}">
                <a16:creationId xmlns:a16="http://schemas.microsoft.com/office/drawing/2014/main" id="{EDA88CD9-6BD0-54C9-62D8-E30B98B5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10" y="4490092"/>
            <a:ext cx="1509387" cy="10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4.6형 대화면 태블릿PC, 삼성전자 '갤럭시 탭 S8' 시리즈 공개 - 씨넷코리아 | 글로벌 IT 미디어">
            <a:extLst>
              <a:ext uri="{FF2B5EF4-FFF2-40B4-BE49-F238E27FC236}">
                <a16:creationId xmlns:a16="http://schemas.microsoft.com/office/drawing/2014/main" id="{B5EE304C-19F8-5011-CB1E-84129048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98" y="4451123"/>
            <a:ext cx="1616902" cy="107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Station 5 Pro 디지털 콘솔">
            <a:extLst>
              <a:ext uri="{FF2B5EF4-FFF2-40B4-BE49-F238E27FC236}">
                <a16:creationId xmlns:a16="http://schemas.microsoft.com/office/drawing/2014/main" id="{B50F1E6A-6D85-47D6-F2A0-4D6BC688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96" y="4178950"/>
            <a:ext cx="1338451" cy="13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LC : 산업자동화 스마트솔루션 | ㈜싸이몬 PLC">
            <a:extLst>
              <a:ext uri="{FF2B5EF4-FFF2-40B4-BE49-F238E27FC236}">
                <a16:creationId xmlns:a16="http://schemas.microsoft.com/office/drawing/2014/main" id="{CE300D25-360A-C187-85DA-140BB5A4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13" y="4379269"/>
            <a:ext cx="1243428" cy="11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네비게이션 시스템 내비게이션에 대한 스톡 벡터 아트 및 기타 이미지 - 내비게이션, 컴퓨터 모니터, 차 - iStock">
            <a:extLst>
              <a:ext uri="{FF2B5EF4-FFF2-40B4-BE49-F238E27FC236}">
                <a16:creationId xmlns:a16="http://schemas.microsoft.com/office/drawing/2014/main" id="{BD9EEC5D-C9B1-4D6F-2BDA-30A286B5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241" y="4373065"/>
            <a:ext cx="1622010" cy="108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33CE88-CA16-D75F-2D76-C5D255527B97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4713962" y="2066795"/>
            <a:ext cx="1382038" cy="3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81D201-4142-378E-DF29-8847333C2271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6096000" y="2066795"/>
            <a:ext cx="1260954" cy="3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B1FC51C7-8B4C-4A05-17E3-0D4533A10DC8}"/>
              </a:ext>
            </a:extLst>
          </p:cNvPr>
          <p:cNvSpPr/>
          <p:nvPr/>
        </p:nvSpPr>
        <p:spPr>
          <a:xfrm rot="5400000">
            <a:off x="3098396" y="2332891"/>
            <a:ext cx="294361" cy="34613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424979FD-E5AF-1FDC-6418-90E4F174CC38}"/>
              </a:ext>
            </a:extLst>
          </p:cNvPr>
          <p:cNvSpPr/>
          <p:nvPr/>
        </p:nvSpPr>
        <p:spPr>
          <a:xfrm rot="5400000">
            <a:off x="9151951" y="2426142"/>
            <a:ext cx="294361" cy="322822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17DEE3-BB63-3182-CFA9-D7D80B4FD1FE}"/>
              </a:ext>
            </a:extLst>
          </p:cNvPr>
          <p:cNvCxnSpPr>
            <a:cxnSpLocks/>
            <a:stCxn id="28" idx="1"/>
            <a:endCxn id="11" idx="2"/>
          </p:cNvCxnSpPr>
          <p:nvPr/>
        </p:nvCxnSpPr>
        <p:spPr>
          <a:xfrm flipV="1">
            <a:off x="3245576" y="3058222"/>
            <a:ext cx="1558678" cy="85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E446209-5184-B721-3B64-E87477C02925}"/>
              </a:ext>
            </a:extLst>
          </p:cNvPr>
          <p:cNvCxnSpPr>
            <a:cxnSpLocks/>
          </p:cNvCxnSpPr>
          <p:nvPr/>
        </p:nvCxnSpPr>
        <p:spPr>
          <a:xfrm>
            <a:off x="7356954" y="3071063"/>
            <a:ext cx="1942178" cy="82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85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3CE4-ABC4-5882-0931-10C606F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4DDCB-3DDA-47AD-ABEE-3B48E21E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0147"/>
            <a:ext cx="10515600" cy="14668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(Internet Of Things)</a:t>
            </a: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각종 사물에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3" tooltip="센서"/>
              </a:rPr>
              <a:t>센서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통신 기능을 내장하여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4" tooltip="인터넷"/>
              </a:rPr>
              <a:t>인터넷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 연결하는 기술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즉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5" tooltip="무선 통신"/>
              </a:rPr>
              <a:t>무선 통신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을 통해 각종 사물을 연결하는 기술을 의미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B2A2D-254D-8BD6-538E-EF0A8847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49145-2BDC-A406-1772-6A1B3F7C19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26" name="Picture 2" descr="사물인터넷: 4.0 시대 혁명의 첨단 기술 - BAP Software">
            <a:extLst>
              <a:ext uri="{FF2B5EF4-FFF2-40B4-BE49-F238E27FC236}">
                <a16:creationId xmlns:a16="http://schemas.microsoft.com/office/drawing/2014/main" id="{6573C426-7F00-CDDF-6946-2F349C8E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868" y="1325562"/>
            <a:ext cx="5946481" cy="31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9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AAA0-D770-5007-2211-3E7FB06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9BA52-F299-3E27-5EA1-31DAA14C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042"/>
            <a:ext cx="10515600" cy="1103922"/>
          </a:xfrm>
        </p:spPr>
        <p:txBody>
          <a:bodyPr>
            <a:normAutofit/>
          </a:bodyPr>
          <a:lstStyle/>
          <a:p>
            <a:r>
              <a:rPr lang="ko-KR" altLang="en-US" dirty="0"/>
              <a:t>핵심은 센서</a:t>
            </a:r>
            <a:r>
              <a:rPr lang="en-US" altLang="ko-KR" dirty="0"/>
              <a:t>+</a:t>
            </a:r>
            <a:r>
              <a:rPr lang="ko-KR" altLang="en-US" dirty="0"/>
              <a:t>인터넷 연결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제어</a:t>
            </a:r>
            <a:r>
              <a:rPr lang="en-US" altLang="ko-KR" dirty="0"/>
              <a:t>, </a:t>
            </a:r>
            <a:r>
              <a:rPr lang="ko-KR" altLang="en-US" dirty="0"/>
              <a:t>모니터링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09188-EB39-29E5-1DEB-BDEF3BB6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435D52-80B0-8E6B-08CD-507C0FF425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077E5-1739-133B-4DF1-1CA490A2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2" y="1638198"/>
            <a:ext cx="3220181" cy="2714597"/>
          </a:xfrm>
          <a:prstGeom prst="rect">
            <a:avLst/>
          </a:prstGeom>
        </p:spPr>
      </p:pic>
      <p:pic>
        <p:nvPicPr>
          <p:cNvPr id="4098" name="Picture 2" descr="텐플 스마트플러그 iot콘센트 원격제어 앱연동 1구">
            <a:extLst>
              <a:ext uri="{FF2B5EF4-FFF2-40B4-BE49-F238E27FC236}">
                <a16:creationId xmlns:a16="http://schemas.microsoft.com/office/drawing/2014/main" id="{7915EC21-AB64-33C5-DB62-445C8353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53" y="88705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오아몰">
            <a:extLst>
              <a:ext uri="{FF2B5EF4-FFF2-40B4-BE49-F238E27FC236}">
                <a16:creationId xmlns:a16="http://schemas.microsoft.com/office/drawing/2014/main" id="{75B158BF-0A5B-AF02-575C-17A44F4C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9" y="1214031"/>
            <a:ext cx="3220181" cy="32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0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4613-87BA-47D4-DDB7-76AC4485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22A4-3E01-734C-19B4-F6BA79AC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55" y="4692890"/>
            <a:ext cx="10959643" cy="1548596"/>
          </a:xfrm>
        </p:spPr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특정한 단일 목적을 수행하는 기계 또는 시스템에서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제어를 위한 특정 기능을 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수행하는 </a:t>
            </a:r>
            <a:r>
              <a:rPr lang="ko-KR" altLang="en-US" b="0" i="0" u="none" strike="noStrike" dirty="0" err="1">
                <a:effectLst/>
                <a:latin typeface="Arial" panose="020B0604020202020204" pitchFamily="34" charset="0"/>
                <a:hlinkClick r:id="rId3" tooltip="마이크로컨트롤러"/>
              </a:rPr>
              <a:t>마이크로컨트롤러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4" tooltip="컴퓨터 시스템"/>
              </a:rPr>
              <a:t>컴퓨터 시스템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이자 장치 내에 존재하는 전자 시스템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A90F8-6DFA-2F29-D54A-0EA6DD2E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F5D227-03D6-925E-1F9E-FC102C767D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2050" name="Picture 2" descr="임베디드">
            <a:extLst>
              <a:ext uri="{FF2B5EF4-FFF2-40B4-BE49-F238E27FC236}">
                <a16:creationId xmlns:a16="http://schemas.microsoft.com/office/drawing/2014/main" id="{87E74039-CAF8-6A1B-8C1A-155C01A8D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31" y="1549839"/>
            <a:ext cx="33432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5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BF6B6-C119-0464-9C00-4DDEFF6F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85D67-0AA7-7274-1606-342914B8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63EE5-BB55-FB19-5184-EF881AEDA45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1026" name="Picture 2" descr="MSP430F149IPMR 뉴 오리지널 LQFP64 16 비트 마이크로컨트롤러 MCU 칩 칩 - 확장카드 | 쿠팡">
            <a:extLst>
              <a:ext uri="{FF2B5EF4-FFF2-40B4-BE49-F238E27FC236}">
                <a16:creationId xmlns:a16="http://schemas.microsoft.com/office/drawing/2014/main" id="{C453CDD7-B559-ADF1-F6BE-B3DA303D4B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36" y="2048811"/>
            <a:ext cx="1928294" cy="19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E0EC09-95F3-5058-E607-5827C679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09" y="2423053"/>
            <a:ext cx="1708843" cy="85796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85C8D4-464D-BD75-1FD8-B2810019033E}"/>
              </a:ext>
            </a:extLst>
          </p:cNvPr>
          <p:cNvSpPr/>
          <p:nvPr/>
        </p:nvSpPr>
        <p:spPr>
          <a:xfrm>
            <a:off x="7828766" y="2343914"/>
            <a:ext cx="1584542" cy="13255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B89D-81D1-8159-88BF-885967F6A87E}"/>
              </a:ext>
            </a:extLst>
          </p:cNvPr>
          <p:cNvSpPr txBox="1"/>
          <p:nvPr/>
        </p:nvSpPr>
        <p:spPr>
          <a:xfrm>
            <a:off x="8051239" y="28520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전자 부품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216A7-83EC-F342-7A9D-5DE5847C91AC}"/>
              </a:ext>
            </a:extLst>
          </p:cNvPr>
          <p:cNvSpPr txBox="1"/>
          <p:nvPr/>
        </p:nvSpPr>
        <p:spPr>
          <a:xfrm>
            <a:off x="3067432" y="33712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전자 회로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B6EC1-7210-17F2-A72F-7EB14E2D6495}"/>
              </a:ext>
            </a:extLst>
          </p:cNvPr>
          <p:cNvSpPr txBox="1"/>
          <p:nvPr/>
        </p:nvSpPr>
        <p:spPr>
          <a:xfrm>
            <a:off x="7103930" y="254023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CDD00-C798-9B54-6BAF-B303BA672137}"/>
              </a:ext>
            </a:extLst>
          </p:cNvPr>
          <p:cNvSpPr txBox="1"/>
          <p:nvPr/>
        </p:nvSpPr>
        <p:spPr>
          <a:xfrm>
            <a:off x="4714125" y="247765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C05CEF-0628-B6FE-483A-C92CD1F4E7F5}"/>
              </a:ext>
            </a:extLst>
          </p:cNvPr>
          <p:cNvSpPr/>
          <p:nvPr/>
        </p:nvSpPr>
        <p:spPr>
          <a:xfrm>
            <a:off x="2073056" y="1494203"/>
            <a:ext cx="7954028" cy="309392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27740-9913-AC0C-B6C1-B7927E1FA2EE}"/>
              </a:ext>
            </a:extLst>
          </p:cNvPr>
          <p:cNvSpPr txBox="1"/>
          <p:nvPr/>
        </p:nvSpPr>
        <p:spPr>
          <a:xfrm>
            <a:off x="5556931" y="4588132"/>
            <a:ext cx="116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PCB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B5863-B9E6-D40B-A189-019F0F93782F}"/>
              </a:ext>
            </a:extLst>
          </p:cNvPr>
          <p:cNvSpPr txBox="1"/>
          <p:nvPr/>
        </p:nvSpPr>
        <p:spPr>
          <a:xfrm>
            <a:off x="5739351" y="36694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28717-A26E-5E57-4861-24A663F18652}"/>
              </a:ext>
            </a:extLst>
          </p:cNvPr>
          <p:cNvSpPr txBox="1"/>
          <p:nvPr/>
        </p:nvSpPr>
        <p:spPr>
          <a:xfrm>
            <a:off x="4356895" y="5281421"/>
            <a:ext cx="567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(Printed Circuit Board)</a:t>
            </a:r>
          </a:p>
        </p:txBody>
      </p:sp>
    </p:spTree>
    <p:extLst>
      <p:ext uri="{BB962C8B-B14F-4D97-AF65-F5344CB8AC3E}">
        <p14:creationId xmlns:p14="http://schemas.microsoft.com/office/powerpoint/2010/main" val="62406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C744C-E338-740A-ACB2-DDF8C501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PCB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91728-E17B-891B-ACB0-A86CE30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DCE170-9FBA-3F59-8A82-623F8EDD7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2025-02-10</a:t>
            </a:fld>
            <a:endParaRPr lang="ko-KR" altLang="en-US" dirty="0"/>
          </a:p>
        </p:txBody>
      </p:sp>
      <p:pic>
        <p:nvPicPr>
          <p:cNvPr id="3074" name="Picture 2" descr="PCB 회로 기판에 알아야 할 대한 궁극적 인 가이드">
            <a:extLst>
              <a:ext uri="{FF2B5EF4-FFF2-40B4-BE49-F238E27FC236}">
                <a16:creationId xmlns:a16="http://schemas.microsoft.com/office/drawing/2014/main" id="{8C08A31C-A0FC-C543-209B-8468F5B8E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7675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66002-2B31-5149-8A4A-57F52D5930A0}"/>
              </a:ext>
            </a:extLst>
          </p:cNvPr>
          <p:cNvSpPr txBox="1"/>
          <p:nvPr/>
        </p:nvSpPr>
        <p:spPr>
          <a:xfrm>
            <a:off x="5513148" y="5724394"/>
            <a:ext cx="1165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PCB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61786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9888</TotalTime>
  <Words>939</Words>
  <Application>Microsoft Office PowerPoint</Application>
  <PresentationFormat>와이드스크린</PresentationFormat>
  <Paragraphs>244</Paragraphs>
  <Slides>33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G마켓 산스 Medium</vt:lpstr>
      <vt:lpstr>G마켓 산스 TTF Bold</vt:lpstr>
      <vt:lpstr>G마켓 산스 TTF Medium</vt:lpstr>
      <vt:lpstr>Noto Sans KR</vt:lpstr>
      <vt:lpstr>Pretendard JP</vt:lpstr>
      <vt:lpstr>맑은 고딕</vt:lpstr>
      <vt:lpstr>메이플스토리</vt:lpstr>
      <vt:lpstr>Arial</vt:lpstr>
      <vt:lpstr>1_Office 테마</vt:lpstr>
      <vt:lpstr>아두이노 강의 목표</vt:lpstr>
      <vt:lpstr>컴퓨터란</vt:lpstr>
      <vt:lpstr>컴퓨터란</vt:lpstr>
      <vt:lpstr>컴퓨터 분류</vt:lpstr>
      <vt:lpstr>IoT란?</vt:lpstr>
      <vt:lpstr>IoT란?</vt:lpstr>
      <vt:lpstr>임베디드 시스템</vt:lpstr>
      <vt:lpstr>임베디드 시스템</vt:lpstr>
      <vt:lpstr>PCB</vt:lpstr>
      <vt:lpstr>MCU 란?</vt:lpstr>
      <vt:lpstr>CPU 와 MCU 차이</vt:lpstr>
      <vt:lpstr>아두이노란</vt:lpstr>
      <vt:lpstr>아두이노란</vt:lpstr>
      <vt:lpstr>아두이노란</vt:lpstr>
      <vt:lpstr>컴퓨터와 주변장치</vt:lpstr>
      <vt:lpstr>아두이노와 주변장치</vt:lpstr>
      <vt:lpstr>그럼 왜 쓸까?</vt:lpstr>
      <vt:lpstr>아두이노로 할 수 있는것들</vt:lpstr>
      <vt:lpstr>아두이노로 할 수 있는것들</vt:lpstr>
      <vt:lpstr>MCU  메모리 크기</vt:lpstr>
      <vt:lpstr>부트로더 부분</vt:lpstr>
      <vt:lpstr>업로드 과정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On Coding</cp:lastModifiedBy>
  <cp:revision>362</cp:revision>
  <dcterms:created xsi:type="dcterms:W3CDTF">2024-10-23T01:56:35Z</dcterms:created>
  <dcterms:modified xsi:type="dcterms:W3CDTF">2025-02-10T05:24:31Z</dcterms:modified>
</cp:coreProperties>
</file>